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62" r:id="rId7"/>
    <p:sldId id="261" r:id="rId8"/>
    <p:sldId id="259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60" r:id="rId18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6718" autoAdjust="0"/>
  </p:normalViewPr>
  <p:slideViewPr>
    <p:cSldViewPr snapToGrid="0">
      <p:cViewPr>
        <p:scale>
          <a:sx n="93" d="100"/>
          <a:sy n="93" d="100"/>
        </p:scale>
        <p:origin x="2748" y="15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 err="1"/>
            <a:t>Machine</a:t>
          </a:r>
          <a:r>
            <a:rPr lang="pt-PT" noProof="0" dirty="0"/>
            <a:t> </a:t>
          </a:r>
          <a:r>
            <a:rPr lang="pt-PT" noProof="0" dirty="0" err="1"/>
            <a:t>Learning</a:t>
          </a:r>
          <a:endParaRPr lang="pt-PT" noProof="0" dirty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PT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PT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Árvores de Decisão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pt-PT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pt-PT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Árvores de Regressão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PT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PT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/>
            <a:t>Regressão Linear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pt-PT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pt-PT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 custLinFactX="-100000" custLinFactY="-58369" custLinFactNeighborX="-108678" custLinFactNeighborY="-100000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 custLinFactNeighborY="-3568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 custLinFactNeighborY="-3293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 custLinFactNeighborX="-3316" custLinFactNeighborY="238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0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noProof="0" dirty="0" err="1"/>
            <a:t>Machine</a:t>
          </a:r>
          <a:r>
            <a:rPr lang="pt-PT" sz="2100" kern="1200" noProof="0" dirty="0"/>
            <a:t> </a:t>
          </a:r>
          <a:r>
            <a:rPr lang="pt-PT" sz="2100" kern="1200" noProof="0" dirty="0" err="1"/>
            <a:t>Learning</a:t>
          </a:r>
          <a:endParaRPr lang="pt-PT" sz="2100" kern="1200" noProof="0" dirty="0"/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06144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08193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noProof="0" dirty="0"/>
            <a:t>Árvores de Decisão</a:t>
          </a:r>
        </a:p>
      </dsp:txBody>
      <dsp:txXfrm>
        <a:off x="860480" y="908193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noProof="0" dirty="0"/>
            <a:t>Árvores de Regressão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670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noProof="0" dirty="0"/>
            <a:t>Regressão Linear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de Ícones Vertical Contínua"/>
  <dgm:desc val="Utilize para apresentar uma série de elementos visuais, de alto a baixo, com texto de Nível 1, ou Nível 1 e Nível 2, agrupado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775893-FA73-4C75-8202-4FFC3F5CBF9F}" type="datetime1">
              <a:rPr lang="pt-PT" smtClean="0"/>
              <a:t>18/06/2023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0E138-30D4-442A-B69E-BC872CD26E12}" type="datetime1">
              <a:rPr lang="pt-PT" smtClean="0"/>
              <a:pPr/>
              <a:t>18/06/2023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12C95B2-173F-4BFA-BAC4-54D0E04E0606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4496EF-2971-4BD5-B462-BF5564E564F0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B423AB-B24F-486C-B0D1-72C32C9FA662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C0350-4206-40FF-B8F6-3C1B4D92EDCB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5ED6B-4625-4D11-A41C-5936AADF18F8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6CD71-020F-4CD7-B3A0-4E2D397C020F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BC9878-D7AF-4176-B6C9-CBB9987A5B67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3BC5C-2424-4AC0-9018-896F8F535167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C57727-9187-4CD5-822F-C8FD5392F1AF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0B519F-CBCA-4432-B103-31D8BAB1B5C1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9469EC-50AB-4830-BEF5-14B7099B5BA1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C73194-C80C-4152-A5DF-402B08AF01C6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93C368-CF1A-4778-AC00-4A45F8BFD4DA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1373EC-9AE2-411C-8392-CBB4C7546C5A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4885E2-4F74-4BF9-8EDC-AA6928DA2627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97891E-6B77-47A1-91F3-8CBA4F157F18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C4FC98-BD95-4D4D-9100-58E7D70E47B7}" type="datetime1">
              <a:rPr lang="pt-PT" noProof="0" smtClean="0"/>
              <a:t>18/06/2023</a:t>
            </a:fld>
            <a:endParaRPr lang="pt-PT" noProof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PT" noProof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D12F5F-5EAA-43E2-9107-6441DBA18F14}" type="datetime1">
              <a:rPr lang="pt-PT" noProof="0" smtClean="0"/>
              <a:t>18/06/2023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someone@example.co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4.png"/><Relationship Id="rId18" Type="http://schemas.openxmlformats.org/officeDocument/2006/relationships/image" Target="../media/image9.svg"/><Relationship Id="rId3" Type="http://schemas.openxmlformats.org/officeDocument/2006/relationships/image" Target="../media/image1.jpeg"/><Relationship Id="rId21" Type="http://schemas.openxmlformats.org/officeDocument/2006/relationships/image" Target="../media/image12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7.sv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sv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6.png"/><Relationship Id="rId5" Type="http://schemas.openxmlformats.org/officeDocument/2006/relationships/image" Target="../media/image5.jpeg"/><Relationship Id="rId15" Type="http://schemas.openxmlformats.org/officeDocument/2006/relationships/image" Target="../media/image16.png"/><Relationship Id="rId10" Type="http://schemas.microsoft.com/office/2007/relationships/diagramDrawing" Target="../diagrams/drawing1.xm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5.svg"/><Relationship Id="rId22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de Cantos Arredondados na Diagonal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Análise de dados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B2A3CE9-1E43-8296-5DCA-307B0902F80D}"/>
              </a:ext>
            </a:extLst>
          </p:cNvPr>
          <p:cNvSpPr txBox="1"/>
          <p:nvPr/>
        </p:nvSpPr>
        <p:spPr>
          <a:xfrm>
            <a:off x="3386937" y="3505900"/>
            <a:ext cx="5189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119419 - José Maia</a:t>
            </a:r>
          </a:p>
          <a:p>
            <a:r>
              <a:rPr lang="pt-PT" dirty="0"/>
              <a:t>1190811- Lourenço Melo</a:t>
            </a:r>
          </a:p>
          <a:p>
            <a:r>
              <a:rPr lang="pt-PT" dirty="0"/>
              <a:t>1161274 - Artur </a:t>
            </a:r>
            <a:r>
              <a:rPr lang="pt-PT" dirty="0" err="1"/>
              <a:t>Muira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AA45E-3DE4-FE5B-64DB-AC476EC9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ÁRVORE DE </a:t>
            </a:r>
            <a:r>
              <a:rPr lang="pt-PT" dirty="0" err="1"/>
              <a:t>dECISÃO</a:t>
            </a:r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51C1FF4-01F5-8033-30F3-7B62BCF28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5"/>
            <a:ext cx="3856037" cy="35417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Os dados são divididos com base os resultados da altitude, em níveis inferiores existe uma divisão adicional com base no gênero.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Assim podemos ver que quanto maior o “</a:t>
            </a:r>
            <a:r>
              <a:rPr lang="pt-PT" dirty="0" err="1"/>
              <a:t>altitude_results</a:t>
            </a:r>
            <a:r>
              <a:rPr lang="pt-PT" dirty="0"/>
              <a:t>” maior será o valor médio do “</a:t>
            </a:r>
            <a:r>
              <a:rPr lang="pt-PT" dirty="0" err="1"/>
              <a:t>Pro_level</a:t>
            </a:r>
            <a:r>
              <a:rPr lang="pt-PT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Na divisão do “gender” podemos visualizar que o género masculino tem um valor médio maior de “</a:t>
            </a:r>
            <a:r>
              <a:rPr lang="pt-PT" dirty="0" err="1"/>
              <a:t>Pro_level</a:t>
            </a:r>
            <a:r>
              <a:rPr lang="pt-PT" dirty="0"/>
              <a:t>”.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B71DC3-788E-AC7F-6CA2-5AE76E3D87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80" y="1429543"/>
            <a:ext cx="5891213" cy="220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50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9CBC6-B6A0-EE8E-7F9F-106125DDF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10" y="242701"/>
            <a:ext cx="9466180" cy="1177447"/>
          </a:xfrm>
        </p:spPr>
        <p:txBody>
          <a:bodyPr>
            <a:normAutofit/>
          </a:bodyPr>
          <a:lstStyle/>
          <a:p>
            <a:r>
              <a:rPr lang="pt-PT" dirty="0"/>
              <a:t>Rede </a:t>
            </a:r>
            <a:r>
              <a:rPr lang="pt-PT" dirty="0" err="1"/>
              <a:t>nEURONAL</a:t>
            </a:r>
            <a:r>
              <a:rPr lang="pt-PT" dirty="0"/>
              <a:t> e k-vizinhos-mais- </a:t>
            </a:r>
            <a:r>
              <a:rPr lang="pt-PT" dirty="0" err="1"/>
              <a:t>proximos</a:t>
            </a:r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9D17566-69DF-283E-D544-A54167DE0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1907" y="1824879"/>
            <a:ext cx="4108047" cy="32082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Usou-se o método k-</a:t>
            </a:r>
            <a:r>
              <a:rPr lang="pt-PT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fold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cross </a:t>
            </a:r>
            <a:r>
              <a:rPr lang="pt-PT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validation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na rede neuronal e obteve-se o seguinte resultado: “</a:t>
            </a:r>
            <a:r>
              <a:rPr lang="pt-PT" sz="1800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média ≈ 59.54”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 um “</a:t>
            </a:r>
            <a:r>
              <a:rPr lang="pt-PT" sz="1800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desvio padrão ≈0.026”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Para o método k-vizinhos-mais-próximos obteve-se:  “</a:t>
            </a:r>
            <a:r>
              <a:rPr lang="pt-PT" sz="1800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média ≈ 60.77”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 um “desvio </a:t>
            </a:r>
            <a:r>
              <a:rPr lang="pt-PT" sz="1800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padrão ≈ 0.054”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A5465C-AC38-7D6A-C864-66C71F2D84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571" y="1824879"/>
            <a:ext cx="6965522" cy="35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932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597F7-009B-4CB8-4009-7C32FEC6E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02" y="-167684"/>
            <a:ext cx="4454678" cy="1825827"/>
          </a:xfrm>
        </p:spPr>
        <p:txBody>
          <a:bodyPr/>
          <a:lstStyle/>
          <a:p>
            <a:r>
              <a:rPr lang="pt-PT" dirty="0" err="1"/>
              <a:t>Àrvore</a:t>
            </a:r>
            <a:r>
              <a:rPr lang="pt-PT" dirty="0"/>
              <a:t> de decisão</a:t>
            </a:r>
          </a:p>
        </p:txBody>
      </p:sp>
      <p:sp>
        <p:nvSpPr>
          <p:cNvPr id="5" name="Marcador de Posição do Texto 3">
            <a:extLst>
              <a:ext uri="{FF2B5EF4-FFF2-40B4-BE49-F238E27FC236}">
                <a16:creationId xmlns:a16="http://schemas.microsoft.com/office/drawing/2014/main" id="{D36D85E3-D3D1-5169-4D7A-49F317CC8600}"/>
              </a:ext>
            </a:extLst>
          </p:cNvPr>
          <p:cNvSpPr>
            <a:spLocks noGrp="1"/>
          </p:cNvSpPr>
          <p:nvPr/>
        </p:nvSpPr>
        <p:spPr>
          <a:xfrm>
            <a:off x="4167981" y="1658143"/>
            <a:ext cx="385603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00E744-FA5E-ED39-2AFF-74A43819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10" y="1978781"/>
            <a:ext cx="7421416" cy="339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221EF1C-3723-CEB8-4C03-A63FAA3AA745}"/>
              </a:ext>
            </a:extLst>
          </p:cNvPr>
          <p:cNvSpPr txBox="1"/>
          <p:nvPr/>
        </p:nvSpPr>
        <p:spPr>
          <a:xfrm>
            <a:off x="602601" y="2183732"/>
            <a:ext cx="3440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Usou-se o método k-</a:t>
            </a:r>
            <a:r>
              <a:rPr lang="pt-PT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fold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cross </a:t>
            </a:r>
            <a:r>
              <a:rPr lang="pt-PT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validation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na árvore de decisão e obteve-se o seguinte resultado: “</a:t>
            </a:r>
            <a:r>
              <a:rPr lang="pt-PT" sz="1800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média ≈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pt-PT" sz="1800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69.37”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 um “</a:t>
            </a:r>
            <a:r>
              <a:rPr lang="pt-PT" sz="1800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desvio padrão ≈ 0.043”.</a:t>
            </a:r>
          </a:p>
        </p:txBody>
      </p:sp>
    </p:spTree>
    <p:extLst>
      <p:ext uri="{BB962C8B-B14F-4D97-AF65-F5344CB8AC3E}">
        <p14:creationId xmlns:p14="http://schemas.microsoft.com/office/powerpoint/2010/main" val="281615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3B8E1-B15C-0F58-66E6-F3CB7255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506" y="0"/>
            <a:ext cx="3856037" cy="1639884"/>
          </a:xfrm>
        </p:spPr>
        <p:txBody>
          <a:bodyPr/>
          <a:lstStyle/>
          <a:p>
            <a:r>
              <a:rPr lang="pt-PT" dirty="0"/>
              <a:t>Rede neuronal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FCDFD1-07A6-6C25-A724-8873C5C97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10" y="1693645"/>
            <a:ext cx="7400498" cy="376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13E9C30-7D7F-5B74-50FF-E2EB3DF30DEF}"/>
              </a:ext>
            </a:extLst>
          </p:cNvPr>
          <p:cNvSpPr txBox="1"/>
          <p:nvPr/>
        </p:nvSpPr>
        <p:spPr>
          <a:xfrm>
            <a:off x="390417" y="2251871"/>
            <a:ext cx="3856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Para a rede neuronal obteve-se: “</a:t>
            </a:r>
            <a:r>
              <a:rPr lang="pt-PT" sz="1800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média ≈ 60.83”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 um “desvio </a:t>
            </a:r>
            <a:r>
              <a:rPr lang="pt-PT" sz="1800" u="sng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padrão ≈ 0.024”.</a:t>
            </a:r>
            <a:endParaRPr lang="pt-PT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u="sng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77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pt-PT"/>
              <a:t>Detalhes dos Contactos</a:t>
            </a:r>
          </a:p>
        </p:txBody>
      </p:sp>
      <p:pic>
        <p:nvPicPr>
          <p:cNvPr id="6" name="Marcador de Posição d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pt-PT" sz="2400">
                <a:hlinkClick r:id="rId4"/>
              </a:rPr>
              <a:t>alguem@example.com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tâ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pic>
          <p:nvPicPr>
            <p:cNvPr id="282" name="Imagem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345" y="-10132"/>
            <a:ext cx="3534156" cy="1478570"/>
          </a:xfrm>
        </p:spPr>
        <p:txBody>
          <a:bodyPr rtlCol="0">
            <a:normAutofit/>
          </a:bodyPr>
          <a:lstStyle/>
          <a:p>
            <a:pPr rtl="0"/>
            <a:r>
              <a:rPr lang="pt-PT" sz="3200" dirty="0"/>
              <a:t>Revisão da literatura</a:t>
            </a:r>
          </a:p>
        </p:txBody>
      </p:sp>
      <p:pic>
        <p:nvPicPr>
          <p:cNvPr id="10" name="Marcador de Posição de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Marcador de Posição de Conteú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7181643"/>
              </p:ext>
            </p:extLst>
          </p:nvPr>
        </p:nvGraphicFramePr>
        <p:xfrm>
          <a:off x="7983850" y="1279843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D930704-09D4-3E76-3F0D-FDCE7EE0C35F}"/>
              </a:ext>
            </a:extLst>
          </p:cNvPr>
          <p:cNvSpPr/>
          <p:nvPr/>
        </p:nvSpPr>
        <p:spPr>
          <a:xfrm>
            <a:off x="227245" y="244802"/>
            <a:ext cx="3143797" cy="132698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algn="ctr"/>
            <a:r>
              <a:rPr lang="pt-PT" sz="1200" b="1" i="1" dirty="0" err="1">
                <a:solidFill>
                  <a:schemeClr val="bg1"/>
                </a:solidFill>
              </a:rPr>
              <a:t>Machine</a:t>
            </a:r>
            <a:r>
              <a:rPr lang="pt-PT" sz="1200" b="1" i="1" dirty="0">
                <a:solidFill>
                  <a:schemeClr val="bg1"/>
                </a:solidFill>
              </a:rPr>
              <a:t> </a:t>
            </a:r>
            <a:r>
              <a:rPr lang="pt-PT" sz="1200" b="1" i="1" dirty="0" err="1">
                <a:solidFill>
                  <a:schemeClr val="bg1"/>
                </a:solidFill>
              </a:rPr>
              <a:t>Learning</a:t>
            </a:r>
            <a:r>
              <a:rPr lang="pt-PT" sz="1200" b="1" i="1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pt-PT" sz="12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</a:t>
            </a:r>
            <a:r>
              <a:rPr lang="pt-P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riados para examinar grandes volumes de dados, detetar padrões e aprender com eles para fazer previsões ou conclusões.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4" name="Retângulo 3" descr="Computer">
            <a:extLst>
              <a:ext uri="{FF2B5EF4-FFF2-40B4-BE49-F238E27FC236}">
                <a16:creationId xmlns:a16="http://schemas.microsoft.com/office/drawing/2014/main" id="{98513C8F-34DC-5CC5-63D3-09AA777EA514}"/>
              </a:ext>
            </a:extLst>
          </p:cNvPr>
          <p:cNvSpPr/>
          <p:nvPr/>
        </p:nvSpPr>
        <p:spPr>
          <a:xfrm>
            <a:off x="1671549" y="1128112"/>
            <a:ext cx="409752" cy="409752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3B98EB8-9B5A-2F77-7B85-58D03933AC61}"/>
              </a:ext>
            </a:extLst>
          </p:cNvPr>
          <p:cNvSpPr/>
          <p:nvPr/>
        </p:nvSpPr>
        <p:spPr>
          <a:xfrm>
            <a:off x="7959345" y="4961731"/>
            <a:ext cx="3084892" cy="74500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AEE324A-1605-3428-56B0-2C766BEBF814}"/>
              </a:ext>
            </a:extLst>
          </p:cNvPr>
          <p:cNvSpPr/>
          <p:nvPr/>
        </p:nvSpPr>
        <p:spPr>
          <a:xfrm>
            <a:off x="7983850" y="5874871"/>
            <a:ext cx="3084892" cy="74500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420348"/>
              <a:satOff val="-9402"/>
              <a:lumOff val="-1634"/>
              <a:alphaOff val="0"/>
            </a:schemeClr>
          </a:fillRef>
          <a:effectRef idx="0">
            <a:schemeClr val="accent5">
              <a:hueOff val="1420348"/>
              <a:satOff val="-9402"/>
              <a:lumOff val="-1634"/>
              <a:alphaOff val="0"/>
            </a:schemeClr>
          </a:effectRef>
          <a:fontRef idx="minor"/>
        </p:style>
      </p:sp>
      <p:pic>
        <p:nvPicPr>
          <p:cNvPr id="8" name="Gráfico 7" descr="Rede com preenchimento sólido">
            <a:extLst>
              <a:ext uri="{FF2B5EF4-FFF2-40B4-BE49-F238E27FC236}">
                <a16:creationId xmlns:a16="http://schemas.microsoft.com/office/drawing/2014/main" id="{E61F3613-335A-E9A8-4785-AFC5AE2C71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43493" y="5995229"/>
            <a:ext cx="495806" cy="495806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7AF1475-9027-4215-0290-C4C5C70B1E83}"/>
              </a:ext>
            </a:extLst>
          </p:cNvPr>
          <p:cNvGrpSpPr/>
          <p:nvPr/>
        </p:nvGrpSpPr>
        <p:grpSpPr>
          <a:xfrm>
            <a:off x="8760267" y="5837003"/>
            <a:ext cx="2224411" cy="745005"/>
            <a:chOff x="860480" y="2795238"/>
            <a:chExt cx="2224411" cy="745005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E178EF66-9AAA-3981-3EE1-EEF3D508A4BA}"/>
                </a:ext>
              </a:extLst>
            </p:cNvPr>
            <p:cNvSpPr/>
            <p:nvPr/>
          </p:nvSpPr>
          <p:spPr>
            <a:xfrm>
              <a:off x="860480" y="2795238"/>
              <a:ext cx="2224411" cy="7450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6EAD362-1848-B6F0-0836-1C7D7A55C91A}"/>
                </a:ext>
              </a:extLst>
            </p:cNvPr>
            <p:cNvSpPr txBox="1"/>
            <p:nvPr/>
          </p:nvSpPr>
          <p:spPr>
            <a:xfrm>
              <a:off x="860480" y="2795238"/>
              <a:ext cx="2224411" cy="745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846" tIns="78846" rIns="78846" bIns="78846" numCol="1" spcCol="1270" rtlCol="0" anchor="ctr" anchorCtr="0">
              <a:noAutofit/>
            </a:bodyPr>
            <a:lstStyle/>
            <a:p>
              <a:pPr marL="0" lvl="0" indent="0" algn="l" defTabSz="9334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100" dirty="0"/>
                <a:t>Redes Neuronais</a:t>
              </a:r>
              <a:endParaRPr lang="pt-PT" sz="2100" kern="1200" noProof="0" dirty="0"/>
            </a:p>
          </p:txBody>
        </p:sp>
      </p:grpSp>
      <p:pic>
        <p:nvPicPr>
          <p:cNvPr id="14" name="Gráfico 13" descr="Inteligência Artificial com preenchimento sólido">
            <a:extLst>
              <a:ext uri="{FF2B5EF4-FFF2-40B4-BE49-F238E27FC236}">
                <a16:creationId xmlns:a16="http://schemas.microsoft.com/office/drawing/2014/main" id="{C4B500C7-37E4-BCBB-C433-F2CF153ADD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85732" y="5060095"/>
            <a:ext cx="530758" cy="530758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55B225D-CB67-1CAE-807D-37BB01B57290}"/>
              </a:ext>
            </a:extLst>
          </p:cNvPr>
          <p:cNvGrpSpPr/>
          <p:nvPr/>
        </p:nvGrpSpPr>
        <p:grpSpPr>
          <a:xfrm>
            <a:off x="8844331" y="4923863"/>
            <a:ext cx="2224411" cy="745005"/>
            <a:chOff x="860480" y="2795238"/>
            <a:chExt cx="2224411" cy="745005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E35092A-FE16-6EFC-7032-D64A730626BB}"/>
                </a:ext>
              </a:extLst>
            </p:cNvPr>
            <p:cNvSpPr/>
            <p:nvPr/>
          </p:nvSpPr>
          <p:spPr>
            <a:xfrm>
              <a:off x="860480" y="2795238"/>
              <a:ext cx="2224411" cy="7450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87E9406-5985-F54A-C444-BAD53D08BBEA}"/>
                </a:ext>
              </a:extLst>
            </p:cNvPr>
            <p:cNvSpPr txBox="1"/>
            <p:nvPr/>
          </p:nvSpPr>
          <p:spPr>
            <a:xfrm>
              <a:off x="860480" y="2795238"/>
              <a:ext cx="2224411" cy="745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846" tIns="78846" rIns="78846" bIns="78846" numCol="1" spcCol="1270" rtlCol="0" anchor="ctr" anchorCtr="0">
              <a:noAutofit/>
            </a:bodyPr>
            <a:lstStyle/>
            <a:p>
              <a:pPr marL="0" lvl="0" indent="0" algn="l" defTabSz="9334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100" kern="1200" noProof="0" dirty="0"/>
                <a:t>K-vizinhos-mais-próximos</a:t>
              </a:r>
            </a:p>
          </p:txBody>
        </p:sp>
      </p:grp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EFD2AD4-B4F4-11E4-97F8-323EA6F5D678}"/>
              </a:ext>
            </a:extLst>
          </p:cNvPr>
          <p:cNvSpPr/>
          <p:nvPr/>
        </p:nvSpPr>
        <p:spPr>
          <a:xfrm>
            <a:off x="3754205" y="810573"/>
            <a:ext cx="3271691" cy="1097414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420348"/>
              <a:satOff val="-9402"/>
              <a:lumOff val="-1634"/>
              <a:alphaOff val="0"/>
            </a:schemeClr>
          </a:fillRef>
          <a:effectRef idx="0">
            <a:schemeClr val="accent5">
              <a:hueOff val="1420348"/>
              <a:satOff val="-9402"/>
              <a:lumOff val="-1634"/>
              <a:alphaOff val="0"/>
            </a:schemeClr>
          </a:effectRef>
          <a:fontRef idx="minor"/>
        </p:style>
        <p:txBody>
          <a:bodyPr/>
          <a:lstStyle/>
          <a:p>
            <a:pPr algn="ctr"/>
            <a:r>
              <a:rPr lang="pt-PT" sz="1200" b="1" i="1" dirty="0">
                <a:solidFill>
                  <a:schemeClr val="bg1"/>
                </a:solidFill>
              </a:rPr>
              <a:t>Árvores de decisão:</a:t>
            </a:r>
          </a:p>
          <a:p>
            <a:pPr algn="ctr"/>
            <a:r>
              <a:rPr lang="pt-P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Uma árvore de decisão é um mapa dos possíveis resultados de uma série de escolhas relacionadas</a:t>
            </a:r>
            <a:r>
              <a:rPr lang="pt-PT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endParaRPr lang="pt-PT" sz="1200" dirty="0"/>
          </a:p>
        </p:txBody>
      </p:sp>
      <p:sp>
        <p:nvSpPr>
          <p:cNvPr id="20" name="Retângulo 19" descr="Processor">
            <a:extLst>
              <a:ext uri="{FF2B5EF4-FFF2-40B4-BE49-F238E27FC236}">
                <a16:creationId xmlns:a16="http://schemas.microsoft.com/office/drawing/2014/main" id="{F1206EA3-A896-8CB6-41DF-36280E113716}"/>
              </a:ext>
            </a:extLst>
          </p:cNvPr>
          <p:cNvSpPr/>
          <p:nvPr/>
        </p:nvSpPr>
        <p:spPr>
          <a:xfrm>
            <a:off x="5185174" y="1471406"/>
            <a:ext cx="409752" cy="409752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9255EB8-3EEF-13CB-0B82-31814C0A2042}"/>
              </a:ext>
            </a:extLst>
          </p:cNvPr>
          <p:cNvSpPr/>
          <p:nvPr/>
        </p:nvSpPr>
        <p:spPr>
          <a:xfrm>
            <a:off x="248577" y="1910043"/>
            <a:ext cx="3271691" cy="1250670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2840696"/>
              <a:satOff val="-18805"/>
              <a:lumOff val="-3268"/>
              <a:alphaOff val="0"/>
            </a:schemeClr>
          </a:fillRef>
          <a:effectRef idx="0">
            <a:schemeClr val="accent5">
              <a:hueOff val="2840696"/>
              <a:satOff val="-18805"/>
              <a:lumOff val="-3268"/>
              <a:alphaOff val="0"/>
            </a:schemeClr>
          </a:effectRef>
          <a:fontRef idx="minor"/>
        </p:style>
        <p:txBody>
          <a:bodyPr/>
          <a:lstStyle/>
          <a:p>
            <a:pPr algn="ctr"/>
            <a:r>
              <a:rPr lang="pt-PT" sz="1200" b="1" i="1" dirty="0">
                <a:solidFill>
                  <a:schemeClr val="bg1"/>
                </a:solidFill>
              </a:rPr>
              <a:t>Árvores de Regressão:</a:t>
            </a:r>
          </a:p>
          <a:p>
            <a:pPr algn="ctr"/>
            <a:r>
              <a:rPr lang="pt-PT" sz="1200" dirty="0">
                <a:solidFill>
                  <a:schemeClr val="bg1"/>
                </a:solidFill>
              </a:rPr>
              <a:t>árvores de regressão são usadas para problemas de regressão, onde a variável de saída é contínua em vez de categórica.</a:t>
            </a:r>
          </a:p>
        </p:txBody>
      </p:sp>
      <p:sp>
        <p:nvSpPr>
          <p:cNvPr id="22" name="Retângulo 21" descr="Cloud Computing">
            <a:extLst>
              <a:ext uri="{FF2B5EF4-FFF2-40B4-BE49-F238E27FC236}">
                <a16:creationId xmlns:a16="http://schemas.microsoft.com/office/drawing/2014/main" id="{511FD7C4-803F-A9C5-D880-E45AF8049779}"/>
              </a:ext>
            </a:extLst>
          </p:cNvPr>
          <p:cNvSpPr/>
          <p:nvPr/>
        </p:nvSpPr>
        <p:spPr>
          <a:xfrm>
            <a:off x="1704613" y="2728163"/>
            <a:ext cx="409752" cy="409752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2123322-5A2F-7A3F-5E0E-328D63DDF3D6}"/>
              </a:ext>
            </a:extLst>
          </p:cNvPr>
          <p:cNvSpPr/>
          <p:nvPr/>
        </p:nvSpPr>
        <p:spPr>
          <a:xfrm>
            <a:off x="3777443" y="2847312"/>
            <a:ext cx="3248453" cy="149132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4261045"/>
              <a:satOff val="-28207"/>
              <a:lumOff val="-4902"/>
              <a:alphaOff val="0"/>
            </a:schemeClr>
          </a:fillRef>
          <a:effectRef idx="0">
            <a:schemeClr val="accent5">
              <a:hueOff val="4261045"/>
              <a:satOff val="-28207"/>
              <a:lumOff val="-4902"/>
              <a:alphaOff val="0"/>
            </a:schemeClr>
          </a:effectRef>
          <a:fontRef idx="minor"/>
        </p:style>
        <p:txBody>
          <a:bodyPr/>
          <a:lstStyle/>
          <a:p>
            <a:pPr algn="ctr"/>
            <a:r>
              <a:rPr lang="pt-PT" sz="1200" b="1" i="1" dirty="0">
                <a:solidFill>
                  <a:schemeClr val="bg1"/>
                </a:solidFill>
              </a:rPr>
              <a:t>Regressão Linear:</a:t>
            </a:r>
          </a:p>
          <a:p>
            <a:pPr algn="ctr"/>
            <a:r>
              <a:rPr lang="pt-P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regressão linear é uma técnica de modelação estatística utilizada para analisar a relação entre uma variável dependente e uma ou mais variáveis independentes. 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24" name="Retângulo 23" descr="Server">
            <a:extLst>
              <a:ext uri="{FF2B5EF4-FFF2-40B4-BE49-F238E27FC236}">
                <a16:creationId xmlns:a16="http://schemas.microsoft.com/office/drawing/2014/main" id="{98A2EAA5-B3EF-83AE-52A7-6DAC39AE5167}"/>
              </a:ext>
            </a:extLst>
          </p:cNvPr>
          <p:cNvSpPr/>
          <p:nvPr/>
        </p:nvSpPr>
        <p:spPr>
          <a:xfrm>
            <a:off x="5201008" y="3892551"/>
            <a:ext cx="409752" cy="409752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73515C5-7DE6-DFFF-7F08-598F91B1A42D}"/>
              </a:ext>
            </a:extLst>
          </p:cNvPr>
          <p:cNvSpPr/>
          <p:nvPr/>
        </p:nvSpPr>
        <p:spPr>
          <a:xfrm>
            <a:off x="365706" y="4005426"/>
            <a:ext cx="3005336" cy="1901662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algn="ctr"/>
            <a:r>
              <a:rPr lang="pt-PT" sz="1200" b="1" i="1" dirty="0">
                <a:solidFill>
                  <a:schemeClr val="bg1"/>
                </a:solidFill>
              </a:rPr>
              <a:t>K-vizinhos-mais-próximos</a:t>
            </a:r>
          </a:p>
          <a:p>
            <a:pPr algn="ctr"/>
            <a:r>
              <a:rPr lang="pt-PT" sz="12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O k-vizinhos mais próximos é um algoritmo supervisionado utilizado para classificação e regressão. Baseia-se no princípio de que objetos semelhantes tendem a estar próximos uns dos outros no espaço de atributos.</a:t>
            </a:r>
            <a:endParaRPr lang="pt-PT" sz="1200" dirty="0">
              <a:solidFill>
                <a:schemeClr val="bg1"/>
              </a:solidFill>
            </a:endParaRPr>
          </a:p>
        </p:txBody>
      </p:sp>
      <p:pic>
        <p:nvPicPr>
          <p:cNvPr id="26" name="Gráfico 25" descr="Inteligência Artificial com preenchimento sólido">
            <a:extLst>
              <a:ext uri="{FF2B5EF4-FFF2-40B4-BE49-F238E27FC236}">
                <a16:creationId xmlns:a16="http://schemas.microsoft.com/office/drawing/2014/main" id="{2FC2FB46-4FE0-A2AF-5F3D-D482D1F62A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42814" y="5384431"/>
            <a:ext cx="530758" cy="530758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6BF13BEC-4B9E-C0F6-5CF9-BC3D9C174949}"/>
              </a:ext>
            </a:extLst>
          </p:cNvPr>
          <p:cNvSpPr/>
          <p:nvPr/>
        </p:nvSpPr>
        <p:spPr>
          <a:xfrm>
            <a:off x="3785379" y="5103814"/>
            <a:ext cx="3248453" cy="1478194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420348"/>
              <a:satOff val="-9402"/>
              <a:lumOff val="-1634"/>
              <a:alphaOff val="0"/>
            </a:schemeClr>
          </a:fillRef>
          <a:effectRef idx="0">
            <a:schemeClr val="accent5">
              <a:hueOff val="1420348"/>
              <a:satOff val="-9402"/>
              <a:lumOff val="-1634"/>
              <a:alphaOff val="0"/>
            </a:schemeClr>
          </a:effectRef>
          <a:fontRef idx="minor"/>
        </p:style>
        <p:txBody>
          <a:bodyPr/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Redes Neuronais:</a:t>
            </a:r>
          </a:p>
          <a:p>
            <a:pPr algn="ctr"/>
            <a:r>
              <a:rPr lang="pt-PT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Usando algoritmos, podem reconhecer padrões escondidos e correlações em dados brutos, agrupá-los e classificá-los, e – com o tempo – aprender e melhorar continuamente.</a:t>
            </a:r>
            <a:endParaRPr lang="pt-PT" sz="1200" dirty="0">
              <a:solidFill>
                <a:schemeClr val="bg1"/>
              </a:solidFill>
            </a:endParaRPr>
          </a:p>
        </p:txBody>
      </p:sp>
      <p:pic>
        <p:nvPicPr>
          <p:cNvPr id="28" name="Gráfico 27" descr="Rede com preenchimento sólido">
            <a:extLst>
              <a:ext uri="{FF2B5EF4-FFF2-40B4-BE49-F238E27FC236}">
                <a16:creationId xmlns:a16="http://schemas.microsoft.com/office/drawing/2014/main" id="{338B5FB0-5CE1-EC92-AB87-0C22B7668D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01008" y="6114291"/>
            <a:ext cx="495806" cy="4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ABCDB-2DA9-1111-1C4F-19F7AE8D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pt-PT" dirty="0"/>
              <a:t>Pré-processamento de dados</a:t>
            </a:r>
          </a:p>
        </p:txBody>
      </p:sp>
      <p:pic>
        <p:nvPicPr>
          <p:cNvPr id="1026" name="Picture 2" descr="Guia Básico de Pré-Processamento de Dados | Sigmoidal">
            <a:extLst>
              <a:ext uri="{FF2B5EF4-FFF2-40B4-BE49-F238E27FC236}">
                <a16:creationId xmlns:a16="http://schemas.microsoft.com/office/drawing/2014/main" id="{3329B238-02A7-DAD8-12F3-A6B4D961F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732" y="2019765"/>
            <a:ext cx="3541714" cy="354171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1" name="Content Placeholder 3">
            <a:extLst>
              <a:ext uri="{FF2B5EF4-FFF2-40B4-BE49-F238E27FC236}">
                <a16:creationId xmlns:a16="http://schemas.microsoft.com/office/drawing/2014/main" id="{4396D57F-6CC8-5589-1B4B-71EF0E271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5869641" cy="3082273"/>
          </a:xfrm>
        </p:spPr>
        <p:txBody>
          <a:bodyPr/>
          <a:lstStyle/>
          <a:p>
            <a:r>
              <a:rPr lang="pt-PT" dirty="0"/>
              <a:t>Limpeza do </a:t>
            </a:r>
            <a:r>
              <a:rPr lang="pt-PT" dirty="0" err="1"/>
              <a:t>dataset</a:t>
            </a:r>
            <a:endParaRPr lang="pt-PT" dirty="0"/>
          </a:p>
          <a:p>
            <a:r>
              <a:rPr lang="pt-PT" dirty="0"/>
              <a:t>Identificação de dados inconsistentes e </a:t>
            </a:r>
            <a:r>
              <a:rPr lang="pt-PT" dirty="0" err="1"/>
              <a:t>outliers</a:t>
            </a:r>
            <a:endParaRPr lang="pt-PT" dirty="0"/>
          </a:p>
          <a:p>
            <a:r>
              <a:rPr lang="pt-PT" dirty="0"/>
              <a:t>Seleção de atributos</a:t>
            </a:r>
          </a:p>
          <a:p>
            <a:r>
              <a:rPr lang="pt-PT" dirty="0"/>
              <a:t>Normalização de dados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tâ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93" name="Imagem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 hidden="1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pt-PT" sz="3300" dirty="0">
                <a:solidFill>
                  <a:srgbClr val="FFFFFF"/>
                </a:solidFill>
              </a:rPr>
              <a:t>Diagrama DE CORRELAÇÃO</a:t>
            </a:r>
          </a:p>
        </p:txBody>
      </p:sp>
      <p:sp useBgFill="1">
        <p:nvSpPr>
          <p:cNvPr id="124" name="Retângulo de Cantos Arredondados Na Diagonal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26" name="Grupo 125" hidden="1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Imagem 6" descr="Uma imagem com texto, captura de ecrã, número, diagrama&#10;&#10;Descrição gerada automaticamente">
            <a:extLst>
              <a:ext uri="{FF2B5EF4-FFF2-40B4-BE49-F238E27FC236}">
                <a16:creationId xmlns:a16="http://schemas.microsoft.com/office/drawing/2014/main" id="{7F543630-A5EA-7DE4-BF51-D9FF4547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49" y="1034880"/>
            <a:ext cx="4771184" cy="44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360828"/>
            <a:ext cx="3856037" cy="1182685"/>
          </a:xfrm>
        </p:spPr>
        <p:txBody>
          <a:bodyPr rtlCol="0" anchor="b">
            <a:normAutofit/>
          </a:bodyPr>
          <a:lstStyle/>
          <a:p>
            <a:pPr rtl="0"/>
            <a:r>
              <a:rPr lang="pt-PT" dirty="0"/>
              <a:t>Regressão LINEAR SIMPLES</a:t>
            </a:r>
          </a:p>
        </p:txBody>
      </p:sp>
      <p:pic>
        <p:nvPicPr>
          <p:cNvPr id="5" name="Imagem 4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0878B500-377C-AB48-3C93-4F54E9B5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446" y="592666"/>
            <a:ext cx="4548716" cy="5198534"/>
          </a:xfrm>
          <a:prstGeom prst="rect">
            <a:avLst/>
          </a:prstGeom>
          <a:noFill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7BC1A8-73C4-DF02-70B6-0D34C673AE2E}"/>
              </a:ext>
            </a:extLst>
          </p:cNvPr>
          <p:cNvSpPr txBox="1"/>
          <p:nvPr/>
        </p:nvSpPr>
        <p:spPr>
          <a:xfrm>
            <a:off x="517710" y="1741394"/>
            <a:ext cx="2245659" cy="38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Função Linear Simples: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8EEEDB-DC54-4EB7-CDE2-12F58FB45B2F}"/>
              </a:ext>
            </a:extLst>
          </p:cNvPr>
          <p:cNvSpPr/>
          <p:nvPr/>
        </p:nvSpPr>
        <p:spPr>
          <a:xfrm>
            <a:off x="590885" y="2135462"/>
            <a:ext cx="4658009" cy="52356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AltitudeResults</a:t>
            </a:r>
            <a:r>
              <a:rPr lang="pt-PT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=0.03397+(vo2_results*0.85564)</a:t>
            </a:r>
            <a:endParaRPr lang="pt-PT" sz="1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828BC5E-EB02-9C72-32C0-9650085A72F0}"/>
              </a:ext>
            </a:extLst>
          </p:cNvPr>
          <p:cNvSpPr txBox="1"/>
          <p:nvPr/>
        </p:nvSpPr>
        <p:spPr>
          <a:xfrm>
            <a:off x="517710" y="2867732"/>
            <a:ext cx="2245659" cy="38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MAE: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F8178D-94AD-1B6D-B120-CC586DB80DEF}"/>
              </a:ext>
            </a:extLst>
          </p:cNvPr>
          <p:cNvSpPr/>
          <p:nvPr/>
        </p:nvSpPr>
        <p:spPr>
          <a:xfrm>
            <a:off x="590885" y="3348842"/>
            <a:ext cx="4658009" cy="52356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/>
              <a:t>MAE = </a:t>
            </a:r>
            <a:r>
              <a:rPr lang="pt-PT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0.0836095174587336</a:t>
            </a:r>
            <a:endParaRPr lang="pt-PT" sz="12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61373C9-9E2B-10D4-BE91-6F1E2727B33C}"/>
              </a:ext>
            </a:extLst>
          </p:cNvPr>
          <p:cNvSpPr txBox="1"/>
          <p:nvPr/>
        </p:nvSpPr>
        <p:spPr>
          <a:xfrm>
            <a:off x="517709" y="4249228"/>
            <a:ext cx="2245659" cy="38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RMSE: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CBF7C8-60B2-7EA7-9279-F7FB99C43552}"/>
              </a:ext>
            </a:extLst>
          </p:cNvPr>
          <p:cNvSpPr/>
          <p:nvPr/>
        </p:nvSpPr>
        <p:spPr>
          <a:xfrm>
            <a:off x="590886" y="4768514"/>
            <a:ext cx="4658008" cy="512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RMSE =</a:t>
            </a:r>
            <a:r>
              <a:rPr lang="pt-PT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0.103535616413071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D3234-5523-C801-5DE4-C98B95059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63" y="609602"/>
            <a:ext cx="3856037" cy="1639884"/>
          </a:xfrm>
        </p:spPr>
        <p:txBody>
          <a:bodyPr>
            <a:normAutofit fontScale="90000"/>
          </a:bodyPr>
          <a:lstStyle/>
          <a:p>
            <a:r>
              <a:rPr lang="pt-PT" dirty="0"/>
              <a:t>ANÁLISE DE RESÍDUOS DA REGRESSÃO LINEAR MÚLTIPLA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4202418-1DB1-B7D6-EE7D-26D253721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963" y="2249485"/>
            <a:ext cx="3856037" cy="43720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Equação da Reta obtida: “vo2_results = -0.008440 + (-0.009374 * gender) + (-0.007760 * </a:t>
            </a:r>
            <a:r>
              <a:rPr lang="pt-PT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pro_level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+ (0.025133 * </a:t>
            </a:r>
            <a:r>
              <a:rPr lang="pt-PT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winter_camp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+ (0.130902 * </a:t>
            </a:r>
            <a:r>
              <a:rPr lang="pt-PT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altitude_results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+ (0.862144 * </a:t>
            </a:r>
            <a:r>
              <a:rPr lang="pt-PT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hr_results</a:t>
            </a: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Variáveis com influencia significativa no resultado “vo2_results” são as com o declive positivo.</a:t>
            </a:r>
          </a:p>
          <a:p>
            <a:endParaRPr lang="pt-PT" dirty="0"/>
          </a:p>
        </p:txBody>
      </p:sp>
      <p:pic>
        <p:nvPicPr>
          <p:cNvPr id="5" name="Marcador de Posição de Conteúdo 4" descr="Uma imagem com texto, diagrama, file, Paralelo&#10;&#10;Descrição gerada automaticamente">
            <a:extLst>
              <a:ext uri="{FF2B5EF4-FFF2-40B4-BE49-F238E27FC236}">
                <a16:creationId xmlns:a16="http://schemas.microsoft.com/office/drawing/2014/main" id="{0015676C-9F11-FED3-57FF-0AF9EA778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2000" y="2236934"/>
            <a:ext cx="7364037" cy="4218729"/>
          </a:xfrm>
          <a:prstGeom prst="rect">
            <a:avLst/>
          </a:prstGeom>
        </p:spPr>
      </p:pic>
      <p:pic>
        <p:nvPicPr>
          <p:cNvPr id="6" name="Imagem 5" descr="Uma imagem com texto, Tipo de letra, captura de ecrã&#10;&#10;Descrição gerada automaticamente">
            <a:extLst>
              <a:ext uri="{FF2B5EF4-FFF2-40B4-BE49-F238E27FC236}">
                <a16:creationId xmlns:a16="http://schemas.microsoft.com/office/drawing/2014/main" id="{42132E62-6483-C6D2-CF42-2D17EF7A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70" y="470429"/>
            <a:ext cx="3541696" cy="16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4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9AFE6-F410-798D-B0BA-DFCC6C87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2"/>
            <a:ext cx="3856037" cy="1639884"/>
          </a:xfrm>
        </p:spPr>
        <p:txBody>
          <a:bodyPr/>
          <a:lstStyle/>
          <a:p>
            <a:r>
              <a:rPr lang="pt-PT" dirty="0"/>
              <a:t>ÁRVORE DE REGRESSÃO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B1AEF74-A896-A9FF-A1AC-9F80A9603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Um aumento dos valores do preditor “</a:t>
            </a:r>
            <a:r>
              <a:rPr lang="pt-PT" dirty="0" err="1"/>
              <a:t>hr_results</a:t>
            </a:r>
            <a:r>
              <a:rPr lang="pt-PT" dirty="0"/>
              <a:t>” reflete-se num aumento médio dos valores de “vo2_results”.</a:t>
            </a:r>
          </a:p>
        </p:txBody>
      </p:sp>
      <p:pic>
        <p:nvPicPr>
          <p:cNvPr id="6" name="Marcador de Posição de Conteúdo 5" descr="Uma imagem com diagrama, file, Paralelo, texto&#10;&#10;Descrição gerada automaticamente">
            <a:extLst>
              <a:ext uri="{FF2B5EF4-FFF2-40B4-BE49-F238E27FC236}">
                <a16:creationId xmlns:a16="http://schemas.microsoft.com/office/drawing/2014/main" id="{F5ED8DE8-F99C-95F7-3E03-EF21E0861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86257"/>
            <a:ext cx="5470634" cy="5885486"/>
          </a:xfrm>
          <a:prstGeom prst="rect">
            <a:avLst/>
          </a:prstGeom>
        </p:spPr>
      </p:pic>
      <p:pic>
        <p:nvPicPr>
          <p:cNvPr id="8" name="Imagem 7" descr="Uma imagem com texto, Tipo de letra, captura de ecrã, tipografia&#10;&#10;Descrição gerada automaticamente">
            <a:extLst>
              <a:ext uri="{FF2B5EF4-FFF2-40B4-BE49-F238E27FC236}">
                <a16:creationId xmlns:a16="http://schemas.microsoft.com/office/drawing/2014/main" id="{374F4252-6F06-7A38-F58B-766C1C8B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36" y="3619172"/>
            <a:ext cx="3742571" cy="217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07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813CF-F879-6B63-0BF0-0EA0AC31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609601"/>
            <a:ext cx="3856037" cy="1639884"/>
          </a:xfrm>
        </p:spPr>
        <p:txBody>
          <a:bodyPr/>
          <a:lstStyle/>
          <a:p>
            <a:r>
              <a:rPr lang="pt-PT" dirty="0"/>
              <a:t>Rede Neuronal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0246753-F8B8-11B3-528B-12257166B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0" y="2249485"/>
            <a:ext cx="3856037" cy="354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9 nós na primeira camada.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2 nós na segunda camada.</a:t>
            </a:r>
          </a:p>
        </p:txBody>
      </p:sp>
      <p:pic>
        <p:nvPicPr>
          <p:cNvPr id="5" name="Marcador de Posição de Conteúdo 4" descr="Uma imagem com diagrama, file, texto, mapa&#10;&#10;Descrição gerada automaticamente">
            <a:extLst>
              <a:ext uri="{FF2B5EF4-FFF2-40B4-BE49-F238E27FC236}">
                <a16:creationId xmlns:a16="http://schemas.microsoft.com/office/drawing/2014/main" id="{CBD4B571-1B01-B61E-1DB4-77782B6ED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498386"/>
            <a:ext cx="6718080" cy="3861890"/>
          </a:xfrm>
          <a:prstGeom prst="rect">
            <a:avLst/>
          </a:prstGeom>
        </p:spPr>
      </p:pic>
      <p:pic>
        <p:nvPicPr>
          <p:cNvPr id="6" name="Imagem 5" descr="Uma imagem com texto, Tipo de letra, captura de ecrã&#10;&#10;Descrição gerada automaticamente">
            <a:extLst>
              <a:ext uri="{FF2B5EF4-FFF2-40B4-BE49-F238E27FC236}">
                <a16:creationId xmlns:a16="http://schemas.microsoft.com/office/drawing/2014/main" id="{0B50A4AB-3A37-3B7F-2E13-5018C2AA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8" y="3429000"/>
            <a:ext cx="3998700" cy="183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5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A6D8C-27CE-C1F9-3366-FFFA3E75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Existe um melhor modelo?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B9E9702-DB51-FDCE-1B9E-B11F7D7C5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Através de uma análise formal chegamos à conclusão que não existe diferenças estatisticamente significativas entre a “Rede Neuronal” e a ”Regressão Linear Múltipla”.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Através de uma análise informal a “Regressão Linear Múltipla” tem os melhores valores no “MAE”, “RMSE” e “R^2”. </a:t>
            </a: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6E666A03-FD59-7DA7-9A77-216A37961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3013" y="2367641"/>
            <a:ext cx="5277587" cy="1648055"/>
          </a:xfrm>
        </p:spPr>
      </p:pic>
    </p:spTree>
    <p:extLst>
      <p:ext uri="{BB962C8B-B14F-4D97-AF65-F5344CB8AC3E}">
        <p14:creationId xmlns:p14="http://schemas.microsoft.com/office/powerpoint/2010/main" val="2351770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58_TF22898775_Win32" id="{ECF62FF0-35D7-4C40-A127-0C2F8EF337BD}" vid="{0EE568E5-1177-45AA-AE10-A890F7E2B90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moderno</Template>
  <TotalTime>371</TotalTime>
  <Words>606</Words>
  <Application>Microsoft Office PowerPoint</Application>
  <PresentationFormat>Ecrã Panorâmico</PresentationFormat>
  <Paragraphs>65</Paragraphs>
  <Slides>14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Tw Cen MT</vt:lpstr>
      <vt:lpstr>Circuito</vt:lpstr>
      <vt:lpstr>Análise de dados</vt:lpstr>
      <vt:lpstr>Revisão da literatura</vt:lpstr>
      <vt:lpstr>Pré-processamento de dados</vt:lpstr>
      <vt:lpstr>Diagrama DE CORRELAÇÃO</vt:lpstr>
      <vt:lpstr>Regressão LINEAR SIMPLES</vt:lpstr>
      <vt:lpstr>ANÁLISE DE RESÍDUOS DA REGRESSÃO LINEAR MÚLTIPLA</vt:lpstr>
      <vt:lpstr>ÁRVORE DE REGRESSÃO</vt:lpstr>
      <vt:lpstr>Rede Neuronal</vt:lpstr>
      <vt:lpstr>Existe um melhor modelo?</vt:lpstr>
      <vt:lpstr>ÁRVORE DE dECISÃO</vt:lpstr>
      <vt:lpstr>Rede nEURONAL e k-vizinhos-mais- proximos</vt:lpstr>
      <vt:lpstr>Àrvore de decisão</vt:lpstr>
      <vt:lpstr>Rede neuronal</vt:lpstr>
      <vt:lpstr>Detalhes dos Contactos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dados</dc:title>
  <dc:creator>José Maia (1191419)</dc:creator>
  <cp:lastModifiedBy>Lourenço Melo (1190811)</cp:lastModifiedBy>
  <cp:revision>20</cp:revision>
  <dcterms:created xsi:type="dcterms:W3CDTF">2023-06-17T11:54:57Z</dcterms:created>
  <dcterms:modified xsi:type="dcterms:W3CDTF">2023-06-18T15:35:02Z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